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282" r:id="rId2"/>
    <p:sldId id="284" r:id="rId3"/>
    <p:sldId id="299" r:id="rId4"/>
    <p:sldId id="304" r:id="rId5"/>
    <p:sldId id="333" r:id="rId6"/>
    <p:sldId id="336" r:id="rId7"/>
    <p:sldId id="335" r:id="rId8"/>
    <p:sldId id="309" r:id="rId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DA2"/>
    <a:srgbClr val="FFFFFF"/>
    <a:srgbClr val="C13F3F"/>
    <a:srgbClr val="000000"/>
    <a:srgbClr val="FFFF99"/>
    <a:srgbClr val="D92121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23" autoAdjust="0"/>
    <p:restoredTop sz="96357" autoAdjust="0"/>
  </p:normalViewPr>
  <p:slideViewPr>
    <p:cSldViewPr>
      <p:cViewPr varScale="1">
        <p:scale>
          <a:sx n="104" d="100"/>
          <a:sy n="104" d="100"/>
        </p:scale>
        <p:origin x="132" y="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1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3142" y="4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13" y="5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r">
              <a:defRPr sz="1200"/>
            </a:lvl1pPr>
          </a:lstStyle>
          <a:p>
            <a:fld id="{4F0938CC-CE79-4435-A706-83705538FAFE}" type="datetimeFigureOut">
              <a:rPr lang="en-US" smtClean="0"/>
              <a:pPr/>
              <a:t>3/17/2022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354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13" y="9119354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r">
              <a:defRPr sz="1200"/>
            </a:lvl1pPr>
          </a:lstStyle>
          <a:p>
            <a:fld id="{D669F728-D530-4620-B9D3-C4599D17313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99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13" y="5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/>
          <a:lstStyle>
            <a:lvl1pPr algn="r">
              <a:defRPr sz="1200"/>
            </a:lvl1pPr>
          </a:lstStyle>
          <a:p>
            <a:fld id="{D67B964A-190D-4150-B132-A0F976DCD8AC}" type="datetimeFigureOut">
              <a:rPr lang="en-US" smtClean="0"/>
              <a:pPr/>
              <a:t>3/17/2022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39" tIns="47020" rIns="94039" bIns="470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53" y="4561307"/>
            <a:ext cx="5851504" cy="4320377"/>
          </a:xfrm>
          <a:prstGeom prst="rect">
            <a:avLst/>
          </a:prstGeom>
        </p:spPr>
        <p:txBody>
          <a:bodyPr vert="horz" lIns="94039" tIns="47020" rIns="94039" bIns="470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354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13" y="9119354"/>
            <a:ext cx="3170248" cy="480223"/>
          </a:xfrm>
          <a:prstGeom prst="rect">
            <a:avLst/>
          </a:prstGeom>
        </p:spPr>
        <p:txBody>
          <a:bodyPr vert="horz" lIns="94039" tIns="47020" rIns="94039" bIns="47020" rtlCol="0" anchor="b"/>
          <a:lstStyle>
            <a:lvl1pPr algn="r">
              <a:defRPr sz="1200"/>
            </a:lvl1pPr>
          </a:lstStyle>
          <a:p>
            <a:fld id="{25FD98E6-C4B7-402B-9B62-381BA5333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70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701361" y="4387845"/>
            <a:ext cx="5607691" cy="415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75" tIns="44875" rIns="89775" bIns="44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4" name="Google Shape;114;p1:notes"/>
          <p:cNvSpPr txBox="1">
            <a:spLocks noGrp="1"/>
          </p:cNvSpPr>
          <p:nvPr>
            <p:ph type="sldNum" idx="12"/>
          </p:nvPr>
        </p:nvSpPr>
        <p:spPr>
          <a:xfrm>
            <a:off x="3970675" y="8772553"/>
            <a:ext cx="3038155" cy="461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75" tIns="44875" rIns="89775" bIns="448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701361" y="4387845"/>
            <a:ext cx="5607691" cy="415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75" tIns="44875" rIns="89775" bIns="44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2:notes"/>
          <p:cNvSpPr txBox="1">
            <a:spLocks noGrp="1"/>
          </p:cNvSpPr>
          <p:nvPr>
            <p:ph type="sldNum" idx="12"/>
          </p:nvPr>
        </p:nvSpPr>
        <p:spPr>
          <a:xfrm>
            <a:off x="3970675" y="8772553"/>
            <a:ext cx="3038155" cy="461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75" tIns="44875" rIns="89775" bIns="448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701361" y="4387845"/>
            <a:ext cx="5607691" cy="415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75" tIns="44875" rIns="89775" bIns="448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p3:notes"/>
          <p:cNvSpPr txBox="1">
            <a:spLocks noGrp="1"/>
          </p:cNvSpPr>
          <p:nvPr>
            <p:ph type="sldNum" idx="12"/>
          </p:nvPr>
        </p:nvSpPr>
        <p:spPr>
          <a:xfrm>
            <a:off x="3970675" y="8772553"/>
            <a:ext cx="3038155" cy="461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775" tIns="44875" rIns="89775" bIns="448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-2875" y="3962400"/>
            <a:ext cx="9133935" cy="1828800"/>
          </a:xfrm>
        </p:spPr>
        <p:txBody>
          <a:bodyPr anchor="b"/>
          <a:lstStyle>
            <a:lvl1pPr>
              <a:defRPr cap="none" baseline="0">
                <a:solidFill>
                  <a:srgbClr val="002060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-1905000" y="152400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AEA8D14-E5DC-4009-8ABE-E113074D3533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D75C59B-2226-4C9A-BA5C-475C2A35C4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3CDF360-C7B3-49D5-81D7-6D9D54264E47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3">
            <a:extLst>
              <a:ext uri="{FF2B5EF4-FFF2-40B4-BE49-F238E27FC236}">
                <a16:creationId xmlns:a16="http://schemas.microsoft.com/office/drawing/2014/main" id="{AEB9E3C3-A590-43C8-8AF5-AAE4C2A44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bg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March 22, 2022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>
            <a:lvl1pPr>
              <a:defRPr sz="4400">
                <a:latin typeface="Garamond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990600"/>
            <a:ext cx="8153400" cy="5105400"/>
          </a:xfrm>
        </p:spPr>
        <p:txBody>
          <a:bodyPr>
            <a:normAutofit/>
          </a:bodyPr>
          <a:lstStyle>
            <a:lvl1pPr>
              <a:defRPr sz="2800">
                <a:latin typeface="Garamond" pitchFamily="18" charset="0"/>
              </a:defRPr>
            </a:lvl1pPr>
            <a:lvl2pPr>
              <a:defRPr sz="2400">
                <a:latin typeface="Garamond" pitchFamily="18" charset="0"/>
              </a:defRPr>
            </a:lvl2pPr>
            <a:lvl3pPr>
              <a:defRPr sz="2000">
                <a:latin typeface="Garamond" pitchFamily="18" charset="0"/>
              </a:defRPr>
            </a:lvl3pPr>
            <a:lvl4pPr>
              <a:defRPr sz="1800">
                <a:latin typeface="Garamond" pitchFamily="18" charset="0"/>
              </a:defRPr>
            </a:lvl4pPr>
            <a:lvl5pPr>
              <a:defRPr sz="1800">
                <a:latin typeface="Garamond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9" name="Date Placeholder 13">
            <a:extLst>
              <a:ext uri="{FF2B5EF4-FFF2-40B4-BE49-F238E27FC236}">
                <a16:creationId xmlns:a16="http://schemas.microsoft.com/office/drawing/2014/main" id="{A087DD9F-A4A9-4654-A7DD-2A17E56F19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March 22, 2022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0443" y="2718275"/>
            <a:ext cx="7123113" cy="1673225"/>
          </a:xfrm>
        </p:spPr>
        <p:txBody>
          <a:bodyPr anchor="t"/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>
            <a:off x="10065" y="1600200"/>
            <a:ext cx="9133935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000" b="1" dirty="0">
              <a:latin typeface="Garamond" panose="020204040303010108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00200"/>
            <a:ext cx="8991600" cy="990600"/>
          </a:xfrm>
        </p:spPr>
        <p:txBody>
          <a:bodyPr/>
          <a:lstStyle>
            <a:lvl1pPr algn="ctr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Date Placeholder 13">
            <a:extLst>
              <a:ext uri="{FF2B5EF4-FFF2-40B4-BE49-F238E27FC236}">
                <a16:creationId xmlns:a16="http://schemas.microsoft.com/office/drawing/2014/main" id="{FCC66BDB-479C-425F-A0DE-FBA1C4F5B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March 22, 2022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630E0A3-BC75-4EC2-B96D-C99E4CC6620B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A6D8E689-AD31-4B85-84FE-1080505B55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806211B-1D5E-4146-BED0-7EC3D4207D5E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>
            <a:lvl1pPr algn="ctr"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336699" y="914400"/>
            <a:ext cx="3886200" cy="5105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0" y="914400"/>
            <a:ext cx="3886200" cy="5105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>
          <a:xfrm>
            <a:off x="5943600" y="6446837"/>
            <a:ext cx="2667000" cy="365125"/>
          </a:xfrm>
        </p:spPr>
        <p:txBody>
          <a:bodyPr rtlCol="0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March 22, 2022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23336" y="1591692"/>
            <a:ext cx="3886200" cy="4504307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714336" y="1591693"/>
            <a:ext cx="3886200" cy="4504306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March 22, 2022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523336" y="905893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714336" y="905893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CCD744E3-F398-4247-B444-E2D9218E2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March 22, 2022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4DC4317-A5EC-4823-9EF6-2ABB221BE4BE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F0619B8-E720-4417-AEBA-2EA268598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3FFE94-DDE5-407D-A4F2-9F4CA7F4AE2B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9950"/>
          </a:xfrm>
        </p:spPr>
        <p:txBody>
          <a:bodyPr anchor="ctr"/>
          <a:lstStyle>
            <a:lvl1pPr algn="ctr">
              <a:buNone/>
              <a:defRPr sz="4400" b="0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200738F2-32D1-47E7-9AEF-9082EC3A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33536" y="6411594"/>
            <a:ext cx="2667000" cy="365125"/>
          </a:xfrm>
        </p:spPr>
        <p:txBody>
          <a:bodyPr/>
          <a:lstStyle/>
          <a:p>
            <a:r>
              <a:rPr lang="en-US" dirty="0"/>
              <a:t>March 22, 2022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1_Title Slide"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9" name="Google Shape;19;p1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rgbClr val="C1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0" name="Google Shape;20;p19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21" name="Google Shape;21;p19"/>
          <p:cNvSpPr txBox="1"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Garamond"/>
              <a:buNone/>
              <a:defRPr cap="none">
                <a:solidFill>
                  <a:srgbClr val="00206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700"/>
              </a:spcBef>
              <a:spcAft>
                <a:spcPts val="0"/>
              </a:spcAft>
              <a:buSzPts val="1560"/>
              <a:buNone/>
              <a:defRPr sz="2600">
                <a:solidFill>
                  <a:srgbClr val="FFFFFF"/>
                </a:solidFill>
              </a:defRPr>
            </a:lvl1pPr>
            <a:lvl2pPr lvl="1" algn="ctr">
              <a:spcBef>
                <a:spcPts val="550"/>
              </a:spcBef>
              <a:spcAft>
                <a:spcPts val="0"/>
              </a:spcAft>
              <a:buSzPts val="1260"/>
              <a:buNone/>
              <a:defRPr/>
            </a:lvl2pPr>
            <a:lvl3pPr lvl="2" algn="ctr"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35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March 22, 2022</a:t>
            </a:r>
            <a:endParaRPr dirty="0"/>
          </a:p>
        </p:txBody>
      </p:sp>
      <p:pic>
        <p:nvPicPr>
          <p:cNvPr id="24" name="Google Shape;24;p19"/>
          <p:cNvPicPr preferRelativeResize="0"/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1" y="0"/>
            <a:ext cx="1899719" cy="13722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19"/>
          <p:cNvCxnSpPr/>
          <p:nvPr/>
        </p:nvCxnSpPr>
        <p:spPr>
          <a:xfrm>
            <a:off x="-1905000" y="152400"/>
            <a:ext cx="914400" cy="914400"/>
          </a:xfrm>
          <a:prstGeom prst="straightConnector1">
            <a:avLst/>
          </a:prstGeom>
          <a:noFill/>
          <a:ln w="100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93914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w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0064" y="-2619"/>
            <a:ext cx="9123871" cy="871299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919954"/>
            <a:ext cx="8153400" cy="520652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/>
              <a:t>Click to edit Master text styles</a:t>
            </a:r>
          </a:p>
          <a:p>
            <a:pPr lvl="1" eaLnBrk="1" latinLnBrk="0" hangingPunct="1"/>
            <a:r>
              <a:rPr kumimoji="0" lang="en-US" dirty="0"/>
              <a:t>Second level</a:t>
            </a:r>
          </a:p>
          <a:p>
            <a:pPr lvl="2" eaLnBrk="1" latinLnBrk="0" hangingPunct="1"/>
            <a:r>
              <a:rPr kumimoji="0" lang="en-US" dirty="0"/>
              <a:t>Third level</a:t>
            </a:r>
          </a:p>
          <a:p>
            <a:pPr lvl="3" eaLnBrk="1" latinLnBrk="0" hangingPunct="1"/>
            <a:r>
              <a:rPr kumimoji="0" lang="en-US" dirty="0"/>
              <a:t>Fourth level</a:t>
            </a:r>
          </a:p>
          <a:p>
            <a:pPr lvl="4" eaLnBrk="1" latinLnBrk="0" hangingPunct="1"/>
            <a:r>
              <a:rPr kumimoji="0"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933536" y="6411594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Garamond" pitchFamily="18" charset="0"/>
              </a:defRPr>
            </a:lvl1pPr>
          </a:lstStyle>
          <a:p>
            <a:r>
              <a:rPr lang="en-US" dirty="0"/>
              <a:t>March 22, 2022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D30FDD-1477-4E01-B6CC-012187FA9F22}"/>
              </a:ext>
            </a:extLst>
          </p:cNvPr>
          <p:cNvCxnSpPr>
            <a:cxnSpLocks/>
          </p:cNvCxnSpPr>
          <p:nvPr userDrawn="1"/>
        </p:nvCxnSpPr>
        <p:spPr>
          <a:xfrm>
            <a:off x="1295400" y="6360318"/>
            <a:ext cx="7838536" cy="0"/>
          </a:xfrm>
          <a:prstGeom prst="line">
            <a:avLst/>
          </a:prstGeom>
          <a:ln w="15875">
            <a:solidFill>
              <a:srgbClr val="C80000">
                <a:alpha val="54902"/>
              </a:srgb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1F6EC95-197A-48FC-B506-A733992C0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5"/>
          <a:stretch/>
        </p:blipFill>
        <p:spPr>
          <a:xfrm>
            <a:off x="10065" y="6019800"/>
            <a:ext cx="1371396" cy="8382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C5DD6E7-E616-4FAE-BC85-67AA461887B4}"/>
              </a:ext>
            </a:extLst>
          </p:cNvPr>
          <p:cNvSpPr txBox="1">
            <a:spLocks/>
          </p:cNvSpPr>
          <p:nvPr userDrawn="1"/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</p:spPr>
        <p:txBody>
          <a:bodyPr vert="horz" anchor="ctr" anchorCtr="0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kumimoji="0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0AB23B-9BF0-489E-A8C2-70A7597953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ftr="0"/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rgbClr val="002060"/>
          </a:solidFill>
          <a:latin typeface="Garamond" pitchFamily="18" charset="0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dcresearch.maps.arcgis.com/apps/View/index.html?appid=f7f494d7bab84a8db61c19f3f29c5da1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dcresearch.maps.arcgis.com/apps/View/index.html?appid=f7f494d7bab84a8db61c19f3f29c5da1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>
            <a:spLocks noGrp="1"/>
          </p:cNvSpPr>
          <p:nvPr>
            <p:ph type="ctrTitle"/>
          </p:nvPr>
        </p:nvSpPr>
        <p:spPr>
          <a:xfrm>
            <a:off x="0" y="492595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</a:pPr>
            <a:r>
              <a:rPr lang="en-US" sz="3600" b="1" dirty="0"/>
              <a:t>City of Fontana</a:t>
            </a:r>
            <a:br>
              <a:rPr lang="en-US" sz="3600" b="1" dirty="0"/>
            </a:br>
            <a:r>
              <a:rPr lang="en-US" sz="3600" b="1" dirty="0"/>
              <a:t>Redistricting 2021-2022</a:t>
            </a:r>
            <a:endParaRPr sz="3600" b="1" dirty="0"/>
          </a:p>
        </p:txBody>
      </p:sp>
      <p:sp>
        <p:nvSpPr>
          <p:cNvPr id="117" name="Google Shape;117;p1"/>
          <p:cNvSpPr txBox="1">
            <a:spLocks noGrp="1"/>
          </p:cNvSpPr>
          <p:nvPr>
            <p:ph type="dt" idx="10"/>
          </p:nvPr>
        </p:nvSpPr>
        <p:spPr>
          <a:xfrm>
            <a:off x="76200" y="6068699"/>
            <a:ext cx="2057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EB Garamond"/>
                <a:ea typeface="EB Garamond"/>
                <a:cs typeface="EB Garamond"/>
                <a:sym typeface="EB Garamond"/>
              </a:rPr>
              <a:t>March 22, 2022</a:t>
            </a:r>
          </a:p>
        </p:txBody>
      </p:sp>
      <p:sp>
        <p:nvSpPr>
          <p:cNvPr id="118" name="Google Shape;118;p1"/>
          <p:cNvSpPr txBox="1">
            <a:spLocks noGrp="1"/>
          </p:cNvSpPr>
          <p:nvPr>
            <p:ph type="subTitle" idx="1"/>
          </p:nvPr>
        </p:nvSpPr>
        <p:spPr>
          <a:xfrm>
            <a:off x="2362200" y="6096000"/>
            <a:ext cx="6705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55000" lnSpcReduction="2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60000"/>
              <a:buNone/>
            </a:pPr>
            <a:r>
              <a:rPr lang="en-US" dirty="0"/>
              <a:t> </a:t>
            </a:r>
            <a:r>
              <a:rPr lang="en-US" sz="3600" dirty="0"/>
              <a:t>Douglas Johnson</a:t>
            </a:r>
            <a:endParaRPr dirty="0"/>
          </a:p>
          <a:p>
            <a:pPr marL="0" lvl="0" indent="0" algn="r" rtl="0">
              <a:spcBef>
                <a:spcPts val="700"/>
              </a:spcBef>
              <a:spcAft>
                <a:spcPts val="0"/>
              </a:spcAft>
              <a:buSzPct val="60000"/>
              <a:buNone/>
            </a:pPr>
            <a:r>
              <a:rPr lang="en-US" sz="3600" dirty="0"/>
              <a:t>National Demographics Corporation</a:t>
            </a:r>
            <a:endParaRPr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FA4B35E-E12B-422E-8B48-9273196E7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286000"/>
            <a:ext cx="1905000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"/>
          <p:cNvSpPr txBox="1">
            <a:spLocks noGrp="1"/>
          </p:cNvSpPr>
          <p:nvPr>
            <p:ph type="title"/>
          </p:nvPr>
        </p:nvSpPr>
        <p:spPr>
          <a:xfrm>
            <a:off x="341400" y="0"/>
            <a:ext cx="8461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Garamond"/>
              <a:buNone/>
            </a:pPr>
            <a:r>
              <a:rPr lang="en-US" sz="4000" b="1" dirty="0"/>
              <a:t>Redistricting Process Recap</a:t>
            </a:r>
            <a:endParaRPr sz="4000" dirty="0"/>
          </a:p>
        </p:txBody>
      </p:sp>
      <p:sp>
        <p:nvSpPr>
          <p:cNvPr id="128" name="Google Shape;128;p2"/>
          <p:cNvSpPr txBox="1">
            <a:spLocks noGrp="1"/>
          </p:cNvSpPr>
          <p:nvPr>
            <p:ph type="sldNum" idx="4294967295"/>
          </p:nvPr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dirty="0"/>
          </a:p>
        </p:txBody>
      </p:sp>
      <p:cxnSp>
        <p:nvCxnSpPr>
          <p:cNvPr id="131" name="Google Shape;131;p2"/>
          <p:cNvCxnSpPr/>
          <p:nvPr/>
        </p:nvCxnSpPr>
        <p:spPr>
          <a:xfrm>
            <a:off x="3057000" y="990600"/>
            <a:ext cx="3030000" cy="1350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9F0BD4C-ED44-432A-B9E3-CC893CA11F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6707711"/>
              </p:ext>
            </p:extLst>
          </p:nvPr>
        </p:nvGraphicFramePr>
        <p:xfrm>
          <a:off x="495300" y="1524000"/>
          <a:ext cx="8054722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430">
                  <a:extLst>
                    <a:ext uri="{9D8B030D-6E8A-4147-A177-3AD203B41FA5}">
                      <a16:colId xmlns:a16="http://schemas.microsoft.com/office/drawing/2014/main" val="2058158948"/>
                    </a:ext>
                  </a:extLst>
                </a:gridCol>
                <a:gridCol w="5630292">
                  <a:extLst>
                    <a:ext uri="{9D8B030D-6E8A-4147-A177-3AD203B41FA5}">
                      <a16:colId xmlns:a16="http://schemas.microsoft.com/office/drawing/2014/main" val="4117527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5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Initial Hearings</a:t>
                      </a:r>
                    </a:p>
                    <a:p>
                      <a:pPr algn="ctr"/>
                      <a:r>
                        <a:rPr lang="en-US" sz="14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October 12 &amp; October 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Held prior to release of draft maps. </a:t>
                      </a:r>
                    </a:p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Education and to solicit input on the communities in the Districts.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0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Census Data Release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Mid/Late August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Census Bureau releases official 2020 Census population data.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45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California Data Release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Early October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California Statewide Database releases California’s official ‘prisoner-adjusted’ 2020 redistricting data.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Draft Map Hearings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January 25 &amp; March 8</a:t>
                      </a:r>
                      <a:endParaRPr lang="en-US" sz="1600" b="0" i="1" dirty="0">
                        <a:solidFill>
                          <a:srgbClr val="002060"/>
                        </a:solidFill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Two Public Hearings to discuss and revise the draft maps and to discuss the election sequence.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3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Map Selection</a:t>
                      </a:r>
                    </a:p>
                    <a:p>
                      <a:pPr algn="ctr"/>
                      <a:r>
                        <a:rPr lang="en-US" sz="1600" b="0" i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March 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Public hearing followed by Council selection of a map.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533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Final Adoption</a:t>
                      </a:r>
                    </a:p>
                    <a:p>
                      <a:pPr algn="ctr"/>
                      <a:r>
                        <a:rPr lang="en-US" sz="1600" b="0" i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April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Council formal adoption of selected map by resolution.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715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Map Adoption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By April 17,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Final map must be posted at least 7 days prior to adoption.</a:t>
                      </a:r>
                    </a:p>
                    <a:p>
                      <a:r>
                        <a:rPr lang="en-US" sz="1600" b="0" dirty="0">
                          <a:solidFill>
                            <a:srgbClr val="002060"/>
                          </a:solidFill>
                          <a:latin typeface="Garamond" panose="02020404030301010803" pitchFamily="18" charset="0"/>
                        </a:rPr>
                        <a:t>Map adopted via ordinance.*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45588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F4B9FD-AF85-41B3-9D82-E3400A52F0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>
            <a:spLocks noGrp="1"/>
          </p:cNvSpPr>
          <p:nvPr>
            <p:ph type="body" idx="4294967295"/>
          </p:nvPr>
        </p:nvSpPr>
        <p:spPr>
          <a:xfrm>
            <a:off x="111576" y="2013046"/>
            <a:ext cx="2590800" cy="1413000"/>
          </a:xfrm>
          <a:prstGeom prst="rect">
            <a:avLst/>
          </a:prstGeom>
          <a:noFill/>
          <a:ln w="9525" cap="flat" cmpd="sng">
            <a:solidFill>
              <a:srgbClr val="C1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dirty="0">
                <a:solidFill>
                  <a:srgbClr val="002060"/>
                </a:solidFill>
              </a:rPr>
              <a:t>Equal Population</a:t>
            </a:r>
            <a:endParaRPr sz="64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6400" b="1" dirty="0">
                <a:solidFill>
                  <a:srgbClr val="002060"/>
                </a:solidFill>
              </a:rPr>
              <a:t>Federal</a:t>
            </a:r>
            <a:r>
              <a:rPr lang="en-US" sz="6400" dirty="0">
                <a:solidFill>
                  <a:srgbClr val="002060"/>
                </a:solidFill>
              </a:rPr>
              <a:t> </a:t>
            </a:r>
            <a:r>
              <a:rPr lang="en-US" sz="6400" b="1" dirty="0">
                <a:solidFill>
                  <a:srgbClr val="002060"/>
                </a:solidFill>
              </a:rPr>
              <a:t>Voting Rights Act</a:t>
            </a:r>
            <a:endParaRPr sz="64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6400" b="1" dirty="0">
                <a:solidFill>
                  <a:srgbClr val="002060"/>
                </a:solidFill>
              </a:rPr>
              <a:t>No Racial Gerrymandering</a:t>
            </a:r>
            <a:endParaRPr sz="6400" dirty="0">
              <a:solidFill>
                <a:srgbClr val="002060"/>
              </a:solidFill>
            </a:endParaRPr>
          </a:p>
          <a:p>
            <a:pPr marL="640080" lvl="1" indent="-175641" algn="l" rtl="0">
              <a:spcBef>
                <a:spcPts val="550"/>
              </a:spcBef>
              <a:spcAft>
                <a:spcPts val="0"/>
              </a:spcAft>
              <a:buSzPct val="70000"/>
              <a:buNone/>
            </a:pPr>
            <a:endParaRPr sz="2400" dirty="0"/>
          </a:p>
        </p:txBody>
      </p:sp>
      <p:sp>
        <p:nvSpPr>
          <p:cNvPr id="139" name="Google Shape;139;p3"/>
          <p:cNvSpPr txBox="1">
            <a:spLocks noGrp="1"/>
          </p:cNvSpPr>
          <p:nvPr>
            <p:ph type="body" idx="4294967295"/>
          </p:nvPr>
        </p:nvSpPr>
        <p:spPr>
          <a:xfrm>
            <a:off x="6025200" y="1983575"/>
            <a:ext cx="3007200" cy="3892800"/>
          </a:xfrm>
          <a:prstGeom prst="rect">
            <a:avLst/>
          </a:prstGeom>
          <a:noFill/>
          <a:ln w="9525" cap="flat" cmpd="sng">
            <a:solidFill>
              <a:srgbClr val="AFC9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2060"/>
                </a:solidFill>
              </a:rPr>
              <a:t>Minimize voters shifted to different election years</a:t>
            </a:r>
            <a:endParaRPr sz="16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2060"/>
                </a:solidFill>
              </a:rPr>
              <a:t>Respect voters’ choices / continuity in office</a:t>
            </a:r>
            <a:endParaRPr sz="16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2060"/>
                </a:solidFill>
              </a:rPr>
              <a:t>Future population growth</a:t>
            </a:r>
            <a:endParaRPr sz="1600" dirty="0">
              <a:solidFill>
                <a:srgbClr val="002060"/>
              </a:solidFill>
            </a:endParaRPr>
          </a:p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002060"/>
                </a:solidFill>
              </a:rPr>
              <a:t>Preserving the core of existing districts</a:t>
            </a:r>
            <a:endParaRPr sz="1600" dirty="0">
              <a:solidFill>
                <a:srgbClr val="002060"/>
              </a:solidFill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111576" y="1368522"/>
            <a:ext cx="2590800" cy="639900"/>
          </a:xfrm>
          <a:prstGeom prst="rect">
            <a:avLst/>
          </a:prstGeom>
          <a:solidFill>
            <a:srgbClr val="C1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1. Federal Laws</a:t>
            </a:r>
            <a:endParaRPr sz="1800" dirty="0"/>
          </a:p>
        </p:txBody>
      </p:sp>
      <p:sp>
        <p:nvSpPr>
          <p:cNvPr id="141" name="Google Shape;141;p3"/>
          <p:cNvSpPr txBox="1"/>
          <p:nvPr/>
        </p:nvSpPr>
        <p:spPr>
          <a:xfrm>
            <a:off x="2842875" y="1368525"/>
            <a:ext cx="3039600" cy="639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2. California Criteria for </a:t>
            </a:r>
            <a:b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Cities (rank ordered)</a:t>
            </a:r>
            <a:endParaRPr sz="1800" dirty="0"/>
          </a:p>
        </p:txBody>
      </p:sp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8425" y="4247200"/>
            <a:ext cx="2457125" cy="162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"/>
          <p:cNvSpPr txBox="1"/>
          <p:nvPr/>
        </p:nvSpPr>
        <p:spPr>
          <a:xfrm>
            <a:off x="2857788" y="1983575"/>
            <a:ext cx="3009600" cy="38928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indent="-9144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Geographically contiguous</a:t>
            </a:r>
            <a:endParaRPr sz="1600" dirty="0">
              <a:solidFill>
                <a:srgbClr val="002060"/>
              </a:solidFill>
            </a:endParaRPr>
          </a:p>
          <a:p>
            <a:pPr marR="0" lvl="0" indent="-91440" algn="l" rtl="0">
              <a:spcBef>
                <a:spcPts val="7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Undivided neighborhoods and “communities of interest” </a:t>
            </a:r>
            <a:br>
              <a:rPr lang="en-US" sz="18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450" b="0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(Socio-economic geographic areas that should be kept together)</a:t>
            </a:r>
            <a:endParaRPr sz="1450" b="0" i="0" u="none" strike="noStrike" cap="none" dirty="0">
              <a:solidFill>
                <a:srgbClr val="00206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R="0" lvl="0" indent="-91440" algn="l" rtl="0">
              <a:spcBef>
                <a:spcPts val="7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Easily identifiable boundaries</a:t>
            </a:r>
            <a:endParaRPr sz="1600" dirty="0">
              <a:solidFill>
                <a:srgbClr val="002060"/>
              </a:solidFill>
            </a:endParaRPr>
          </a:p>
          <a:p>
            <a:pPr marR="0" lvl="0" indent="-91440" algn="l" rtl="0">
              <a:spcBef>
                <a:spcPts val="7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6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Compact</a:t>
            </a:r>
            <a:br>
              <a:rPr lang="en-US" sz="1800" b="1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lang="en-US" sz="1450" b="0" i="0" u="none" strike="noStrike" cap="none" dirty="0">
                <a:solidFill>
                  <a:srgbClr val="002060"/>
                </a:solidFill>
                <a:latin typeface="Garamond"/>
                <a:ea typeface="Garamond"/>
                <a:cs typeface="Garamond"/>
                <a:sym typeface="Garamond"/>
              </a:rPr>
              <a:t>(Do not bypass one group of people to get to a more distant group of people)</a:t>
            </a:r>
            <a:endParaRPr sz="1450" dirty="0">
              <a:solidFill>
                <a:srgbClr val="002060"/>
              </a:solidFill>
            </a:endParaRPr>
          </a:p>
          <a:p>
            <a:pPr marL="0" marR="0" lvl="0" indent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80"/>
              <a:buFont typeface="Noto Sans Symbols"/>
              <a:buNone/>
            </a:pPr>
            <a:endParaRPr lang="en-US" sz="1600" b="1" u="none" strike="noStrike" cap="none" dirty="0">
              <a:solidFill>
                <a:srgbClr val="C13F3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1080"/>
              <a:buFont typeface="Noto Sans Symbols"/>
              <a:buNone/>
            </a:pPr>
            <a:r>
              <a:rPr lang="en-US" sz="1600" b="1" u="none" strike="noStrike" cap="none" dirty="0">
                <a:solidFill>
                  <a:srgbClr val="C13F3F"/>
                </a:solidFill>
                <a:latin typeface="Garamond"/>
                <a:ea typeface="Garamond"/>
                <a:cs typeface="Garamond"/>
                <a:sym typeface="Garamond"/>
              </a:rPr>
              <a:t>Prohibited:</a:t>
            </a:r>
            <a:endParaRPr sz="1600" b="1" u="none" strike="noStrike" cap="none" dirty="0">
              <a:solidFill>
                <a:srgbClr val="C13F3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0" marR="0" lvl="0" indent="0" algn="l" rtl="0"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ts val="840"/>
              <a:buFont typeface="Noto Sans Symbols"/>
              <a:buNone/>
            </a:pPr>
            <a:r>
              <a:rPr lang="en-US" sz="1450" b="0" u="none" strike="noStrike" cap="none" dirty="0">
                <a:solidFill>
                  <a:srgbClr val="C13F3F"/>
                </a:solidFill>
                <a:latin typeface="Garamond"/>
                <a:ea typeface="Garamond"/>
                <a:cs typeface="Garamond"/>
                <a:sym typeface="Garamond"/>
              </a:rPr>
              <a:t>“Shall not favor or discriminate against a political party.”</a:t>
            </a:r>
            <a:endParaRPr sz="1450" b="0" u="none" strike="noStrike" cap="none" dirty="0">
              <a:solidFill>
                <a:srgbClr val="C13F3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6022937" y="1368525"/>
            <a:ext cx="3007200" cy="6399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60"/>
              <a:buFont typeface="Noto Sans Symbols"/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3. Other Traditional Redistricting Principles</a:t>
            </a:r>
            <a:endParaRPr sz="1800" dirty="0"/>
          </a:p>
        </p:txBody>
      </p:sp>
      <p:sp>
        <p:nvSpPr>
          <p:cNvPr id="146" name="Google Shape;146;p3"/>
          <p:cNvSpPr txBox="1">
            <a:spLocks noGrp="1"/>
          </p:cNvSpPr>
          <p:nvPr>
            <p:ph type="sldNum" idx="12"/>
          </p:nvPr>
        </p:nvSpPr>
        <p:spPr>
          <a:xfrm>
            <a:off x="8600536" y="6360317"/>
            <a:ext cx="533400" cy="497683"/>
          </a:xfrm>
          <a:prstGeom prst="rect">
            <a:avLst/>
          </a:prstGeom>
          <a:solidFill>
            <a:srgbClr val="D9212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dirty="0"/>
          </a:p>
        </p:txBody>
      </p:sp>
      <p:cxnSp>
        <p:nvCxnSpPr>
          <p:cNvPr id="147" name="Google Shape;147;p3"/>
          <p:cNvCxnSpPr/>
          <p:nvPr/>
        </p:nvCxnSpPr>
        <p:spPr>
          <a:xfrm>
            <a:off x="3057000" y="900900"/>
            <a:ext cx="3030000" cy="1350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5F772203-E04B-4ED9-85FB-B3633530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en-US" altLang="en-US" sz="4000" b="1" dirty="0"/>
              <a:t>Redistricting Rules and Goals</a:t>
            </a:r>
            <a:endParaRPr lang="en-US" sz="40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16BC46-7C65-49B2-AC02-2889BE8B7EF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CD1D4-CF5A-486B-BAC6-319C8C8A2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Draft Maps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A58CB-B85A-47C6-82AA-6CA7BC74F97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6FEBBBCF-704F-49DF-A638-E6AFE2D5C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2363951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Map&#10;&#10;Description automatically generated">
            <a:extLst>
              <a:ext uri="{FF2B5EF4-FFF2-40B4-BE49-F238E27FC236}">
                <a16:creationId xmlns:a16="http://schemas.microsoft.com/office/drawing/2014/main" id="{3A02B973-E995-4B91-8802-C5E48C6C4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228" y="1371600"/>
            <a:ext cx="2363951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EBA3EFD7-99D6-4F53-87EB-171E298109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114" y="1371600"/>
            <a:ext cx="2363951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Map&#10;&#10;Description automatically generated">
            <a:extLst>
              <a:ext uri="{FF2B5EF4-FFF2-40B4-BE49-F238E27FC236}">
                <a16:creationId xmlns:a16="http://schemas.microsoft.com/office/drawing/2014/main" id="{ADCAD207-553F-45CB-A574-740FB975C6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97" y="1371600"/>
            <a:ext cx="2364103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721FD02-5E2A-4002-A58B-1A9EF6299A4E}"/>
              </a:ext>
            </a:extLst>
          </p:cNvPr>
          <p:cNvSpPr txBox="1"/>
          <p:nvPr/>
        </p:nvSpPr>
        <p:spPr>
          <a:xfrm>
            <a:off x="762875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101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A500CA-31E0-4F72-A561-AA4F9F213FE1}"/>
              </a:ext>
            </a:extLst>
          </p:cNvPr>
          <p:cNvSpPr txBox="1"/>
          <p:nvPr/>
        </p:nvSpPr>
        <p:spPr>
          <a:xfrm>
            <a:off x="3086537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102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822AEC-F6C7-4D40-BF0F-632FE9B42BB1}"/>
              </a:ext>
            </a:extLst>
          </p:cNvPr>
          <p:cNvSpPr txBox="1"/>
          <p:nvPr/>
        </p:nvSpPr>
        <p:spPr>
          <a:xfrm>
            <a:off x="5410200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103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359AC6F-EE1E-4B85-9095-1048999E85C4}"/>
              </a:ext>
            </a:extLst>
          </p:cNvPr>
          <p:cNvSpPr txBox="1"/>
          <p:nvPr/>
        </p:nvSpPr>
        <p:spPr>
          <a:xfrm>
            <a:off x="7542925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104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D13B96-C522-4C85-8887-22AF9254CE2F}"/>
              </a:ext>
            </a:extLst>
          </p:cNvPr>
          <p:cNvSpPr txBox="1"/>
          <p:nvPr/>
        </p:nvSpPr>
        <p:spPr>
          <a:xfrm>
            <a:off x="3034983" y="6438165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aramond" panose="02020404030301010803" pitchFamily="18" charset="0"/>
                <a:hlinkClick r:id="rId6"/>
              </a:rPr>
              <a:t>Interactive Review Map</a:t>
            </a:r>
            <a:endParaRPr lang="en-US" sz="1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79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E7D69-C910-48C2-BD19-502483D70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Map Submissions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3EBE4-AC05-4587-92C4-552C525F7D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EA5B664E-3815-4946-8EDA-5671C16C81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2364103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692976CC-7664-4EB3-8E08-7762A4F8F4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966" y="1447800"/>
            <a:ext cx="2364103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B2B2CF4B-7245-4D8F-9CDE-9BA9542C20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932" y="1447800"/>
            <a:ext cx="2364103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Map&#10;&#10;Description automatically generated">
            <a:extLst>
              <a:ext uri="{FF2B5EF4-FFF2-40B4-BE49-F238E27FC236}">
                <a16:creationId xmlns:a16="http://schemas.microsoft.com/office/drawing/2014/main" id="{BCF10034-0DBF-402A-A621-4249213F6C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897" y="1447800"/>
            <a:ext cx="2364103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9D1876-8492-495A-9E28-7CAA9C5D031A}"/>
              </a:ext>
            </a:extLst>
          </p:cNvPr>
          <p:cNvSpPr txBox="1"/>
          <p:nvPr/>
        </p:nvSpPr>
        <p:spPr>
          <a:xfrm>
            <a:off x="762875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401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FB45EE-A9C6-46E3-A746-24EE5227028E}"/>
              </a:ext>
            </a:extLst>
          </p:cNvPr>
          <p:cNvSpPr txBox="1"/>
          <p:nvPr/>
        </p:nvSpPr>
        <p:spPr>
          <a:xfrm>
            <a:off x="3086537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402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ECFC5-6C68-458D-93F1-4B36FA2A76FD}"/>
              </a:ext>
            </a:extLst>
          </p:cNvPr>
          <p:cNvSpPr txBox="1"/>
          <p:nvPr/>
        </p:nvSpPr>
        <p:spPr>
          <a:xfrm>
            <a:off x="5410200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403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B839E1-81D4-475A-9E62-32D1322472D7}"/>
              </a:ext>
            </a:extLst>
          </p:cNvPr>
          <p:cNvSpPr txBox="1"/>
          <p:nvPr/>
        </p:nvSpPr>
        <p:spPr>
          <a:xfrm>
            <a:off x="7542925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604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81A146-DF9B-49DD-82F5-A19C34ABD7FA}"/>
              </a:ext>
            </a:extLst>
          </p:cNvPr>
          <p:cNvSpPr txBox="1"/>
          <p:nvPr/>
        </p:nvSpPr>
        <p:spPr>
          <a:xfrm>
            <a:off x="3034983" y="6438165"/>
            <a:ext cx="2667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Garamond" panose="02020404030301010803" pitchFamily="18" charset="0"/>
                <a:hlinkClick r:id="rId6"/>
              </a:rPr>
              <a:t>Interactive Review Map</a:t>
            </a:r>
            <a:endParaRPr lang="en-US" sz="1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816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AAACE-9C72-47B2-8BF9-6649CC857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Council-Selected Focus Maps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BAAC8-6B82-4364-918B-D39D6BEBD2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4B6484FF-EC40-475C-9728-5A2F603D79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24377"/>
            <a:ext cx="2363951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BA88725A-01C2-464A-9370-26F872AD9F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948" y="1446586"/>
            <a:ext cx="2364103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9AFFDD-250C-438F-914C-5D0192B4A434}"/>
              </a:ext>
            </a:extLst>
          </p:cNvPr>
          <p:cNvSpPr txBox="1"/>
          <p:nvPr/>
        </p:nvSpPr>
        <p:spPr>
          <a:xfrm>
            <a:off x="1181974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103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BEDDBD-4F50-4867-8F9B-0A2F3FB1F9B5}"/>
              </a:ext>
            </a:extLst>
          </p:cNvPr>
          <p:cNvSpPr txBox="1"/>
          <p:nvPr/>
        </p:nvSpPr>
        <p:spPr>
          <a:xfrm>
            <a:off x="4152899" y="4703929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402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7E5BC5-293A-4A27-A7E9-C298F8B00A2A}"/>
              </a:ext>
            </a:extLst>
          </p:cNvPr>
          <p:cNvSpPr txBox="1"/>
          <p:nvPr/>
        </p:nvSpPr>
        <p:spPr>
          <a:xfrm>
            <a:off x="6880183" y="4703929"/>
            <a:ext cx="1057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Garamond" panose="02020404030301010803" pitchFamily="18" charset="0"/>
              </a:rPr>
              <a:t>104b</a:t>
            </a:r>
          </a:p>
        </p:txBody>
      </p:sp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4C27BD6D-064D-4C98-8441-01B432AC76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475058"/>
            <a:ext cx="2364103" cy="32004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5554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E34B6-BBFA-4DEE-A353-1183E2DB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51729-F0BE-41E6-9DF4-B9539DA482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/>
              <a:t>Population Balance</a:t>
            </a:r>
          </a:p>
          <a:p>
            <a:pPr lvl="1"/>
            <a:r>
              <a:rPr lang="en-US" dirty="0"/>
              <a:t>Maps 101 – 104b and 401 – 403 are all population balanced, with plan deviations ranging from 0.11% to 5.94%. All are well below the 10% maximum deviation considered “presumptively constitutional.”</a:t>
            </a:r>
          </a:p>
          <a:p>
            <a:endParaRPr lang="en-US" dirty="0"/>
          </a:p>
          <a:p>
            <a:r>
              <a:rPr lang="en-US" b="1" dirty="0"/>
              <a:t>Voting Rights Act compliance</a:t>
            </a:r>
          </a:p>
          <a:p>
            <a:pPr lvl="1"/>
            <a:r>
              <a:rPr lang="en-US" dirty="0"/>
              <a:t>The current map has three Latino-majority districts and a Latino-plurality District 1</a:t>
            </a:r>
          </a:p>
          <a:p>
            <a:pPr lvl="1"/>
            <a:r>
              <a:rPr lang="en-US" dirty="0"/>
              <a:t>Maps 101 – 104b and 401 – 403 all at least preserve those numbers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AAF12-B73F-4E5C-B102-8527F84DF35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</p:spTree>
    <p:extLst>
      <p:ext uri="{BB962C8B-B14F-4D97-AF65-F5344CB8AC3E}">
        <p14:creationId xmlns:p14="http://schemas.microsoft.com/office/powerpoint/2010/main" val="2472719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C9399-B3DE-44D3-8930-562F14D5E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1AC40-5FF4-4709-8609-EF68805BE28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Conduct a Public Hearing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Council discussion and potential map selection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85BED-2A66-4BE5-8C29-F98D2991E4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March 22, 2022</a:t>
            </a:r>
          </a:p>
        </p:txBody>
      </p:sp>
    </p:spTree>
    <p:extLst>
      <p:ext uri="{BB962C8B-B14F-4D97-AF65-F5344CB8AC3E}">
        <p14:creationId xmlns:p14="http://schemas.microsoft.com/office/powerpoint/2010/main" val="1806110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2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BF0000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9089</TotalTime>
  <Words>418</Words>
  <Application>Microsoft Office PowerPoint</Application>
  <PresentationFormat>On-screen Show (4:3)</PresentationFormat>
  <Paragraphs>87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EB Garamond</vt:lpstr>
      <vt:lpstr>Garamond</vt:lpstr>
      <vt:lpstr>Noto Sans Symbols</vt:lpstr>
      <vt:lpstr>Tw Cen MT</vt:lpstr>
      <vt:lpstr>Twentieth Century</vt:lpstr>
      <vt:lpstr>Wingdings</vt:lpstr>
      <vt:lpstr>Wingdings 2</vt:lpstr>
      <vt:lpstr>Median</vt:lpstr>
      <vt:lpstr>City of Fontana Redistricting 2021-2022</vt:lpstr>
      <vt:lpstr>Redistricting Process Recap</vt:lpstr>
      <vt:lpstr>Redistricting Rules and Goals</vt:lpstr>
      <vt:lpstr>Initial Draft Maps</vt:lpstr>
      <vt:lpstr>Public Map Submissions</vt:lpstr>
      <vt:lpstr>Council-Selected Focus Maps</vt:lpstr>
      <vt:lpstr>Demographic Summary</vt:lpstr>
      <vt:lpstr>Discussion</vt:lpstr>
    </vt:vector>
  </TitlesOfParts>
  <Company>Claremont McKenna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NDC Presentation</dc:title>
  <dc:creator>Douglas Johnson</dc:creator>
  <cp:lastModifiedBy>Ashton R. Arocho</cp:lastModifiedBy>
  <cp:revision>474</cp:revision>
  <cp:lastPrinted>2021-11-10T19:45:57Z</cp:lastPrinted>
  <dcterms:created xsi:type="dcterms:W3CDTF">2011-05-19T00:29:13Z</dcterms:created>
  <dcterms:modified xsi:type="dcterms:W3CDTF">2022-03-17T23:58:18Z</dcterms:modified>
</cp:coreProperties>
</file>